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5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alyticsvidhya.com/blog/2021/05/data-validation-in-machine-learning-is-imperative-not-optional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lsys.org/Conferences/2019/doc/2019/167.pdf" TargetMode="External"/><Relationship Id="rId2" Type="http://schemas.openxmlformats.org/officeDocument/2006/relationships/hyperlink" Target="http://www.vldb.org/pvldb/vol11/p1781-schelter.pdf&#8203;&#8203;&#8203;&#8203;&#8203;&#8203;&#8203;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Validation Approaches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5105400"/>
            <a:ext cx="50448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Largely </a:t>
            </a:r>
            <a:r>
              <a:rPr lang="en-US" dirty="0"/>
              <a:t>Adapted from  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“Data </a:t>
            </a:r>
            <a:r>
              <a:rPr lang="en-US" dirty="0">
                <a:hlinkClick r:id="rId2"/>
              </a:rPr>
              <a:t>Validation in Machine Learning is imperative, not </a:t>
            </a:r>
            <a:r>
              <a:rPr lang="en-US" dirty="0" smtClean="0">
                <a:hlinkClick r:id="rId2"/>
              </a:rPr>
              <a:t>optional”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66800" y="1143000"/>
            <a:ext cx="9906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</a:t>
            </a:r>
          </a:p>
          <a:p>
            <a:r>
              <a:rPr lang="en-US" dirty="0">
                <a:hlinkClick r:id="rId2"/>
              </a:rPr>
              <a:t>S. </a:t>
            </a:r>
            <a:r>
              <a:rPr lang="en-US" dirty="0" err="1">
                <a:hlinkClick r:id="rId2"/>
              </a:rPr>
              <a:t>Schelter</a:t>
            </a:r>
            <a:r>
              <a:rPr lang="en-US" dirty="0">
                <a:hlinkClick r:id="rId2"/>
              </a:rPr>
              <a:t>, D. Lange, P. Schmidt, M. </a:t>
            </a:r>
            <a:r>
              <a:rPr lang="en-US" dirty="0" err="1">
                <a:hlinkClick r:id="rId2"/>
              </a:rPr>
              <a:t>Celikel</a:t>
            </a:r>
            <a:r>
              <a:rPr lang="en-US" dirty="0">
                <a:hlinkClick r:id="rId2"/>
              </a:rPr>
              <a:t>, F. </a:t>
            </a:r>
            <a:r>
              <a:rPr lang="en-US" dirty="0" err="1">
                <a:hlinkClick r:id="rId2"/>
              </a:rPr>
              <a:t>Viessmann</a:t>
            </a:r>
            <a:r>
              <a:rPr lang="en-US" dirty="0">
                <a:hlinkClick r:id="rId2"/>
              </a:rPr>
              <a:t> and A. </a:t>
            </a:r>
            <a:r>
              <a:rPr lang="en-US" dirty="0" err="1">
                <a:hlinkClick r:id="rId2"/>
              </a:rPr>
              <a:t>Grafberger</a:t>
            </a:r>
            <a:r>
              <a:rPr lang="en-US" dirty="0">
                <a:hlinkClick r:id="rId2"/>
              </a:rPr>
              <a:t>, “Automating Large-Scale Data Quality Verification” in Proceedings of the VLDB endowment, volume 11, Issue 12: 1781-1794, 2018. 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hlinkClick r:id="rId3"/>
              </a:rPr>
              <a:t>E. </a:t>
            </a:r>
            <a:r>
              <a:rPr lang="en-US" dirty="0" err="1">
                <a:hlinkClick r:id="rId3"/>
              </a:rPr>
              <a:t>Breck</a:t>
            </a:r>
            <a:r>
              <a:rPr lang="en-US" dirty="0">
                <a:hlinkClick r:id="rId3"/>
              </a:rPr>
              <a:t>, M. </a:t>
            </a:r>
            <a:r>
              <a:rPr lang="en-US" dirty="0" err="1">
                <a:hlinkClick r:id="rId3"/>
              </a:rPr>
              <a:t>Zinkevich</a:t>
            </a:r>
            <a:r>
              <a:rPr lang="en-US" dirty="0">
                <a:hlinkClick r:id="rId3"/>
              </a:rPr>
              <a:t>, N. </a:t>
            </a:r>
            <a:r>
              <a:rPr lang="en-US" dirty="0" err="1">
                <a:hlinkClick r:id="rId3"/>
              </a:rPr>
              <a:t>Polyzotis</a:t>
            </a:r>
            <a:r>
              <a:rPr lang="en-US" dirty="0">
                <a:hlinkClick r:id="rId3"/>
              </a:rPr>
              <a:t>, S. Whang and S. Roy, “Data validation for machine learning”, in Proceedings of the 2nd </a:t>
            </a:r>
            <a:r>
              <a:rPr lang="en-US" dirty="0" err="1">
                <a:hlinkClick r:id="rId3"/>
              </a:rPr>
              <a:t>SysML</a:t>
            </a:r>
            <a:r>
              <a:rPr lang="en-US" dirty="0">
                <a:hlinkClick r:id="rId3"/>
              </a:rPr>
              <a:t> Conference, Palo Alto, CA, USA, </a:t>
            </a:r>
            <a:r>
              <a:rPr lang="en-US" dirty="0" smtClean="0">
                <a:hlinkClick r:id="rId3"/>
              </a:rPr>
              <a:t>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</a:t>
            </a:r>
            <a:r>
              <a:rPr lang="en-IN" dirty="0"/>
              <a:t>validation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405553" cy="4648199"/>
          </a:xfrm>
        </p:spPr>
        <p:txBody>
          <a:bodyPr>
            <a:normAutofit/>
          </a:bodyPr>
          <a:lstStyle/>
          <a:p>
            <a:r>
              <a:rPr lang="en-US" dirty="0" smtClean="0"/>
              <a:t>Data Validation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means </a:t>
            </a:r>
            <a:r>
              <a:rPr lang="en-US" dirty="0"/>
              <a:t>checking the accuracy and quality of source data before training a new model version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ensures that anomalies that are infrequent or manifested in incremental data are not silently ignored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focuses on checking that the statistics of the new data are as expected (e.g. feature distribution,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number </a:t>
            </a:r>
            <a:r>
              <a:rPr lang="en-US" dirty="0"/>
              <a:t>of categories,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Examples of such validations in the machine learning pipeline: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there any </a:t>
            </a:r>
            <a:r>
              <a:rPr lang="en-US" dirty="0">
                <a:solidFill>
                  <a:srgbClr val="FF0000"/>
                </a:solidFill>
              </a:rPr>
              <a:t>anomalies or data errors </a:t>
            </a:r>
            <a:r>
              <a:rPr lang="en-US" dirty="0"/>
              <a:t>in the incremental data?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there any </a:t>
            </a:r>
            <a:r>
              <a:rPr lang="en-US" dirty="0">
                <a:solidFill>
                  <a:srgbClr val="FF0000"/>
                </a:solidFill>
              </a:rPr>
              <a:t>assumptions on data </a:t>
            </a:r>
            <a:r>
              <a:rPr lang="en-US" dirty="0"/>
              <a:t>that are taken </a:t>
            </a:r>
            <a:r>
              <a:rPr lang="en-US" dirty="0">
                <a:solidFill>
                  <a:srgbClr val="FF0000"/>
                </a:solidFill>
              </a:rPr>
              <a:t>during model training </a:t>
            </a:r>
            <a:r>
              <a:rPr lang="en-US" dirty="0"/>
              <a:t>and are getting violated during </a:t>
            </a:r>
            <a:r>
              <a:rPr lang="en-US" dirty="0" smtClean="0"/>
              <a:t>serving</a:t>
            </a:r>
            <a:r>
              <a:rPr lang="en-US" dirty="0"/>
              <a:t>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there </a:t>
            </a:r>
            <a:r>
              <a:rPr lang="en-US" dirty="0">
                <a:solidFill>
                  <a:srgbClr val="FF0000"/>
                </a:solidFill>
              </a:rPr>
              <a:t>significant differences between training and serving data</a:t>
            </a:r>
            <a:r>
              <a:rPr lang="en-US" dirty="0"/>
              <a:t>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there differences between successive data that are getting added into training data? </a:t>
            </a:r>
          </a:p>
          <a:p>
            <a:endParaRPr lang="en-US" dirty="0"/>
          </a:p>
          <a:p>
            <a:r>
              <a:rPr lang="en-US" dirty="0"/>
              <a:t>Output from the data validation steps should be </a:t>
            </a:r>
            <a:r>
              <a:rPr lang="en-US" dirty="0">
                <a:solidFill>
                  <a:srgbClr val="FF0000"/>
                </a:solidFill>
              </a:rPr>
              <a:t>informative</a:t>
            </a:r>
            <a:r>
              <a:rPr lang="en-US" dirty="0"/>
              <a:t> enough for a data engineer to take action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needs to have </a:t>
            </a:r>
            <a:r>
              <a:rPr lang="en-US" dirty="0">
                <a:solidFill>
                  <a:srgbClr val="FF0000"/>
                </a:solidFill>
              </a:rPr>
              <a:t>high precision </a:t>
            </a:r>
            <a:r>
              <a:rPr lang="en-US" dirty="0"/>
              <a:t>as too many false alarms will easily be lost credibility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Definition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validation(2)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7366953" cy="5029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“garbage in garbage out”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Machine </a:t>
            </a:r>
            <a:r>
              <a:rPr lang="en-US" dirty="0"/>
              <a:t>learning models are vulnerable to poor data quality</a:t>
            </a:r>
          </a:p>
          <a:p>
            <a:endParaRPr lang="en-US" dirty="0"/>
          </a:p>
          <a:p>
            <a:r>
              <a:rPr lang="en-US" dirty="0"/>
              <a:t>In Production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gets re-trained with a fresh set of incremental data added periodically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(</a:t>
            </a:r>
            <a:r>
              <a:rPr lang="en-US" dirty="0"/>
              <a:t>as frequent as daily)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updated model is pushed to the serving layer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deployed model makes predictions with new incoming data while serving </a:t>
            </a:r>
            <a:r>
              <a:rPr lang="en-US" dirty="0" smtClean="0"/>
              <a:t>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and </a:t>
            </a:r>
            <a:r>
              <a:rPr lang="en-US" dirty="0"/>
              <a:t>the same data is added with actual labels and used for retraining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ensures that the newly generated model adapts to the changes in data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characteristics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New incoming data in the serving layer can change due to various reasons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time, the erroneous ingested data​​​​​​​ will become part of the training data,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which </a:t>
            </a:r>
            <a:r>
              <a:rPr lang="en-US" dirty="0"/>
              <a:t>will start degrading the model accuracy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Catching the data errors at an early stage is very important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reduce the cost of data error which is bound to increase as the error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propagates </a:t>
            </a:r>
            <a:r>
              <a:rPr lang="en-US" dirty="0"/>
              <a:t>further in the pipeline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Requirement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3976" y="2512085"/>
            <a:ext cx="4676775" cy="320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</a:t>
            </a:r>
            <a:r>
              <a:rPr lang="en-US" dirty="0"/>
              <a:t>with the data validation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Creating data validation rules for a dataset with few columns does sound simple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when the number of columns in datasets increases, it becomes a humongous task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Tracking and comparing metrics from the historical datasets </a:t>
            </a:r>
            <a:r>
              <a:rPr lang="en-US" dirty="0">
                <a:solidFill>
                  <a:srgbClr val="FF0000"/>
                </a:solidFill>
              </a:rPr>
              <a:t>to find anomalies in historical trends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for </a:t>
            </a:r>
            <a:r>
              <a:rPr lang="en-US" dirty="0">
                <a:solidFill>
                  <a:srgbClr val="FF0000"/>
                </a:solidFill>
              </a:rPr>
              <a:t>each column</a:t>
            </a:r>
            <a:r>
              <a:rPr lang="en-US" dirty="0"/>
              <a:t> needs a good amount of recurring time from a data scientist</a:t>
            </a:r>
          </a:p>
          <a:p>
            <a:endParaRPr lang="en-US" dirty="0"/>
          </a:p>
          <a:p>
            <a:r>
              <a:rPr lang="en-US" dirty="0"/>
              <a:t>Today applications are expected to run 24-by-7 and in such scenarios, </a:t>
            </a:r>
            <a:r>
              <a:rPr lang="en-US" dirty="0">
                <a:solidFill>
                  <a:srgbClr val="FF0000"/>
                </a:solidFill>
              </a:rPr>
              <a:t>data validation needs to be automated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validation component should be smart enough to refresh validation rules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of data validation component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 validation component </a:t>
            </a:r>
            <a:r>
              <a:rPr lang="en-US" dirty="0" smtClean="0"/>
              <a:t>serves </a:t>
            </a:r>
            <a:r>
              <a:rPr lang="en-US" dirty="0"/>
              <a:t>as a guard post of the ML application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does not let bad quality data in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keeps a check on each and every new data entry that is going to add to the training data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​​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Steps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Calculate </a:t>
            </a:r>
            <a:r>
              <a:rPr lang="en-US" dirty="0"/>
              <a:t>the statistics from the training data against a set of rules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Calculate the statistics of the ingested data that has to be validated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Compare the statistics of the validation data with the statistics from the training data 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Store the validation results and takes automated actions like removing the row, capping, or flooring the values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Sending the notification and alerts for approval​​​​​​​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362200"/>
            <a:ext cx="74295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Unit-test approach </a:t>
            </a:r>
            <a:r>
              <a:rPr lang="en-US" dirty="0" smtClean="0"/>
              <a:t>by </a:t>
            </a:r>
            <a:r>
              <a:rPr lang="en-US" dirty="0"/>
              <a:t>Amazon Research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 software engineering, engineers write unit tests to test their code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Similarly, unit tests should also be defined to test the incoming data</a:t>
            </a:r>
          </a:p>
          <a:p>
            <a:endParaRPr lang="en-US" dirty="0"/>
          </a:p>
          <a:p>
            <a:r>
              <a:rPr lang="en-US" dirty="0"/>
              <a:t>AWS </a:t>
            </a:r>
            <a:r>
              <a:rPr lang="en-US" dirty="0" err="1"/>
              <a:t>Deeque</a:t>
            </a:r>
            <a:r>
              <a:rPr lang="en-US" dirty="0"/>
              <a:t> framework follows the below principles</a:t>
            </a:r>
          </a:p>
          <a:p>
            <a:r>
              <a:rPr lang="en-US" dirty="0" smtClean="0"/>
              <a:t>Declare </a:t>
            </a:r>
            <a:r>
              <a:rPr lang="en-US" dirty="0"/>
              <a:t>constraints: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User defines how their data should look like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by declaring checks on their data by composing constraints on various columns</a:t>
            </a:r>
          </a:p>
          <a:p>
            <a:endParaRPr lang="en-US" dirty="0"/>
          </a:p>
          <a:p>
            <a:r>
              <a:rPr lang="en-US" dirty="0"/>
              <a:t>Compute metrics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Based on the declared constraint, translate them to measurable metrics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metrics can be computed and compared between the data in hand and the incremental data</a:t>
            </a:r>
          </a:p>
          <a:p>
            <a:endParaRPr lang="en-US" dirty="0"/>
          </a:p>
          <a:p>
            <a:r>
              <a:rPr lang="en-US" dirty="0"/>
              <a:t>Analyze and report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Based on the collected metrics over time, predict if the metric on the incremental data is an anomaly or not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a rule, the user can have the system issue “a warning” if the new metric is more than three standard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deviations </a:t>
            </a:r>
            <a:r>
              <a:rPr lang="en-US" dirty="0"/>
              <a:t>away from the previous mean or throw “an error” if it is more than four standard deviations away.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Basis the analysis, report the constraints that fail including the value(s) that made the constraint fail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Deequ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Unit-test approach by Amazon Research </a:t>
            </a:r>
            <a:r>
              <a:rPr lang="en-US" dirty="0" smtClean="0"/>
              <a:t>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 smtClean="0"/>
              <a:t>Deeque</a:t>
            </a:r>
            <a:r>
              <a:rPr lang="en-IN" dirty="0" smtClean="0"/>
              <a:t> - Constraints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28" y="2324100"/>
            <a:ext cx="1111567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schema approach for data validation by Google Research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94438" y="1600201"/>
            <a:ext cx="5534255" cy="52577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Google Research has come up with a very </a:t>
            </a:r>
            <a:r>
              <a:rPr lang="en-US"/>
              <a:t>similar </a:t>
            </a:r>
            <a:r>
              <a:rPr lang="en-US" smtClean="0"/>
              <a:t>technique 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adopted “battle-tested” principles from the data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management </a:t>
            </a:r>
            <a:r>
              <a:rPr lang="en-US" dirty="0"/>
              <a:t>system and customized it for ML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first codifies the expectation from correct data and then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using </a:t>
            </a:r>
            <a:r>
              <a:rPr lang="en-US" dirty="0"/>
              <a:t>these expected statistics along with user-defined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validation </a:t>
            </a:r>
            <a:r>
              <a:rPr lang="en-US" dirty="0"/>
              <a:t>schema performs data validation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Components </a:t>
            </a:r>
          </a:p>
          <a:p>
            <a:r>
              <a:rPr lang="en-US" dirty="0"/>
              <a:t>Data Analyzer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computes a predefined set of data statistics required to </a:t>
            </a:r>
            <a:r>
              <a:rPr lang="en-US" dirty="0" smtClean="0"/>
              <a:t>define data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 Validator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checks for properties of data as specified through a schema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schema is a precursor for a data validator to perform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schema list out all the constraints on the features for basic checks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and </a:t>
            </a:r>
            <a:r>
              <a:rPr lang="en-US" dirty="0"/>
              <a:t>ML-related checks</a:t>
            </a:r>
          </a:p>
          <a:p>
            <a:endParaRPr lang="en-US" dirty="0"/>
          </a:p>
          <a:p>
            <a:r>
              <a:rPr lang="en-US" dirty="0"/>
              <a:t>Model Unit Tester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checks for errors in training code using synthetic data generated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through </a:t>
            </a:r>
            <a:r>
              <a:rPr lang="en-US" dirty="0"/>
              <a:t>the schema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/>
              <a:t>Tensorflow</a:t>
            </a:r>
            <a:r>
              <a:rPr lang="en-IN" dirty="0"/>
              <a:t> data validation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693" y="2438400"/>
            <a:ext cx="6063307" cy="289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338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Differences between </a:t>
            </a:r>
            <a:r>
              <a:rPr lang="en-US" dirty="0" err="1"/>
              <a:t>Deequ</a:t>
            </a:r>
            <a:r>
              <a:rPr lang="en-US" dirty="0"/>
              <a:t> (Amazon)	</a:t>
            </a:r>
            <a:r>
              <a:rPr lang="en-US" dirty="0" err="1"/>
              <a:t>Tensorflow</a:t>
            </a:r>
            <a:r>
              <a:rPr lang="en-US" dirty="0"/>
              <a:t> data validation (Google)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340644"/>
            <a:ext cx="7524750" cy="515302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9687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3197</TotalTime>
  <Words>952</Words>
  <Application>Microsoft Office PowerPoint</Application>
  <PresentationFormat>Widescreen</PresentationFormat>
  <Paragraphs>115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Validation Approaches</vt:lpstr>
      <vt:lpstr>Data validation</vt:lpstr>
      <vt:lpstr>Data validation(2)</vt:lpstr>
      <vt:lpstr>Challenges with the data validation</vt:lpstr>
      <vt:lpstr>Working of data validation component</vt:lpstr>
      <vt:lpstr>Unit-test approach by Amazon Research </vt:lpstr>
      <vt:lpstr>Unit-test approach by Amazon Research (2)</vt:lpstr>
      <vt:lpstr>Data schema approach for data validation by Google Research </vt:lpstr>
      <vt:lpstr>Differences between Deequ (Amazon) Tensorflow data validation (Google)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239</cp:revision>
  <dcterms:created xsi:type="dcterms:W3CDTF">2018-10-16T06:13:57Z</dcterms:created>
  <dcterms:modified xsi:type="dcterms:W3CDTF">2023-07-07T12:28:35Z</dcterms:modified>
</cp:coreProperties>
</file>

<file path=docProps/thumbnail.jpeg>
</file>